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notesMasterIdLst>
    <p:notesMasterId r:id="rId20"/>
  </p:notesMasterIdLst>
  <p:sldIdLst>
    <p:sldId id="256" r:id="rId2"/>
    <p:sldId id="298" r:id="rId3"/>
    <p:sldId id="260" r:id="rId4"/>
    <p:sldId id="261" r:id="rId5"/>
    <p:sldId id="292" r:id="rId6"/>
    <p:sldId id="263" r:id="rId7"/>
    <p:sldId id="304" r:id="rId8"/>
    <p:sldId id="303" r:id="rId9"/>
    <p:sldId id="265" r:id="rId10"/>
    <p:sldId id="305" r:id="rId11"/>
    <p:sldId id="266" r:id="rId12"/>
    <p:sldId id="270" r:id="rId13"/>
    <p:sldId id="297" r:id="rId14"/>
    <p:sldId id="300" r:id="rId15"/>
    <p:sldId id="293" r:id="rId16"/>
    <p:sldId id="301" r:id="rId17"/>
    <p:sldId id="274" r:id="rId18"/>
    <p:sldId id="302" r:id="rId19"/>
  </p:sldIdLst>
  <p:sldSz cx="12192000" cy="6858000"/>
  <p:notesSz cx="6858000" cy="9144000"/>
  <p:embeddedFontLst>
    <p:embeddedFont>
      <p:font typeface="나눔스퀘어" panose="020B0600000101010101" pitchFamily="50" charset="-127"/>
      <p:regular r:id="rId21"/>
    </p:embeddedFont>
    <p:embeddedFont>
      <p:font typeface="나눔스퀘어 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C"/>
    <a:srgbClr val="616161"/>
    <a:srgbClr val="6F0B23"/>
    <a:srgbClr val="930F2E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38" autoAdjust="0"/>
  </p:normalViewPr>
  <p:slideViewPr>
    <p:cSldViewPr>
      <p:cViewPr varScale="1">
        <p:scale>
          <a:sx n="78" d="100"/>
          <a:sy n="78" d="100"/>
        </p:scale>
        <p:origin x="85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A515-D391-40D7-82DD-49E721FF5362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C26B-C012-41F1-B689-9151FED0E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3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327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슬라이드와 고민 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757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966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이용 시간 아니고 이용 건수 맞나요</a:t>
            </a:r>
            <a:r>
              <a:rPr lang="en-US" altLang="ko-KR" dirty="0"/>
              <a:t>?? </a:t>
            </a:r>
            <a:r>
              <a:rPr lang="ko-KR" altLang="en-US" dirty="0"/>
              <a:t>확인 부탁드려요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80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</a:t>
            </a:r>
            <a:r>
              <a:rPr lang="en-US" altLang="en-US"/>
              <a:t> </a:t>
            </a:r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10/6/2021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10/6/2021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10/6/2021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10/6/2021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2752278D-6B9D-4108-B546-EEBCAE5BFC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0CAEBFC-1DAD-4620-9088-84FA984868B7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slide1_picture1" descr="AI Can Help Scientists Find a Covid-19 Vaccine | WIRED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7552231" y="2636912"/>
            <a:ext cx="3086924" cy="1584176"/>
          </a:xfrm>
          <a:prstGeom prst="rect">
            <a:avLst/>
          </a:prstGeom>
          <a:noFill/>
        </p:spPr>
      </p:pic>
      <p:sp>
        <p:nvSpPr>
          <p:cNvPr id="4" name="slide1_shape1"/>
          <p:cNvSpPr/>
          <p:nvPr/>
        </p:nvSpPr>
        <p:spPr>
          <a:xfrm>
            <a:off x="2265288" y="3167390"/>
            <a:ext cx="49108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생활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양상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</a:p>
        </p:txBody>
      </p:sp>
      <p:sp>
        <p:nvSpPr>
          <p:cNvPr id="6" name="slide1_shape1">
            <a:extLst>
              <a:ext uri="{FF2B5EF4-FFF2-40B4-BE49-F238E27FC236}">
                <a16:creationId xmlns:a16="http://schemas.microsoft.com/office/drawing/2014/main" id="{94388478-0BCD-4B61-A037-D38771146C30}"/>
              </a:ext>
            </a:extLst>
          </p:cNvPr>
          <p:cNvSpPr/>
          <p:nvPr/>
        </p:nvSpPr>
        <p:spPr>
          <a:xfrm>
            <a:off x="8976320" y="5661248"/>
            <a:ext cx="2981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211008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스파게티팀</a:t>
            </a:r>
          </a:p>
        </p:txBody>
      </p:sp>
      <p:sp>
        <p:nvSpPr>
          <p:cNvPr id="7" name="slide1_shape1">
            <a:extLst>
              <a:ext uri="{FF2B5EF4-FFF2-40B4-BE49-F238E27FC236}">
                <a16:creationId xmlns:a16="http://schemas.microsoft.com/office/drawing/2014/main" id="{02AF12D1-6113-44B7-8075-71920077E8A0}"/>
              </a:ext>
            </a:extLst>
          </p:cNvPr>
          <p:cNvSpPr/>
          <p:nvPr/>
        </p:nvSpPr>
        <p:spPr>
          <a:xfrm>
            <a:off x="9069138" y="6122913"/>
            <a:ext cx="259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김범중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정진우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가채원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윤진훈</a:t>
            </a:r>
            <a:endParaRPr lang="ko-KR" altLang="en-US"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0_picture3" descr="AI Can Help Scientists Find a Covid-19 Vaccine | WIRED"/>
          <p:cNvPicPr>
            <a:picLocks noChangeAspect="1"/>
          </p:cNvPicPr>
          <p:nvPr/>
        </p:nvPicPr>
        <p:blipFill>
          <a:blip r:embed="rId2" cstate="print"/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4" name="slide10_shape1"/>
          <p:cNvSpPr/>
          <p:nvPr/>
        </p:nvSpPr>
        <p:spPr>
          <a:xfrm>
            <a:off x="1431399" y="396506"/>
            <a:ext cx="4041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나눔스퀘어 Bold"/>
                <a:ea typeface="나눔스퀘어 Bold"/>
                <a:cs typeface="+mn-cs"/>
              </a:rPr>
              <a:t>2-2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변화와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변화</a:t>
            </a:r>
          </a:p>
        </p:txBody>
      </p:sp>
      <p:sp>
        <p:nvSpPr>
          <p:cNvPr id="5" name="slide10_shape2"/>
          <p:cNvSpPr/>
          <p:nvPr/>
        </p:nvSpPr>
        <p:spPr>
          <a:xfrm>
            <a:off x="10409187" y="6468925"/>
            <a:ext cx="13754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ko-KR" altLang="ko-KR" sz="1200">
                <a:solidFill>
                  <a:schemeClr val="bg1">
                    <a:alpha val="100000"/>
                  </a:schemeClr>
                </a:solidFill>
                <a:ea typeface="+mn-cs"/>
              </a:rPr>
              <a:t>출처</a:t>
            </a:r>
            <a:r>
              <a:rPr lang="en-US" altLang="ko-KR" sz="1200">
                <a:solidFill>
                  <a:schemeClr val="bg1">
                    <a:alpha val="100000"/>
                  </a:schemeClr>
                </a:solidFill>
                <a:latin typeface="+mn-cs"/>
              </a:rPr>
              <a:t>: </a:t>
            </a:r>
            <a:r>
              <a:rPr lang="ko-KR" altLang="ko-KR" sz="1200">
                <a:solidFill>
                  <a:schemeClr val="bg1">
                    <a:alpha val="100000"/>
                  </a:schemeClr>
                </a:solidFill>
                <a:ea typeface="+mn-cs"/>
              </a:rPr>
              <a:t>공공데이터</a:t>
            </a:r>
          </a:p>
        </p:txBody>
      </p:sp>
      <p:pic>
        <p:nvPicPr>
          <p:cNvPr id="6" name="nppt_16334840358521372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22811" y="881717"/>
            <a:ext cx="10146376" cy="545598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1_picture1" descr="AI Can Help Scientists Find a Covid-19 Vaccine | WIRED"/>
          <p:cNvPicPr>
            <a:picLocks noChangeAspect="1"/>
          </p:cNvPicPr>
          <p:nvPr/>
        </p:nvPicPr>
        <p:blipFill>
          <a:blip r:embed="rId2" cstate="print"/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4" name="slide11_shape1"/>
          <p:cNvSpPr/>
          <p:nvPr/>
        </p:nvSpPr>
        <p:spPr>
          <a:xfrm>
            <a:off x="1431399" y="396506"/>
            <a:ext cx="4041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나눔스퀘어 Bold"/>
                <a:ea typeface="나눔스퀘어 Bold"/>
                <a:cs typeface="+mn-cs"/>
              </a:rPr>
              <a:t>2-2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변화와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나눔스퀘어"/>
                <a:ea typeface="나눔스퀘어"/>
                <a:cs typeface="+mn-cs"/>
              </a:rPr>
              <a:t>변화</a:t>
            </a:r>
          </a:p>
        </p:txBody>
      </p:sp>
      <p:sp>
        <p:nvSpPr>
          <p:cNvPr id="5" name="slide11_shape2"/>
          <p:cNvSpPr/>
          <p:nvPr/>
        </p:nvSpPr>
        <p:spPr>
          <a:xfrm>
            <a:off x="10409187" y="6468925"/>
            <a:ext cx="13754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>
              <a:lnSpc>
                <a:spcPct val="100000"/>
              </a:lnSpc>
              <a:buNone/>
            </a:pPr>
            <a:r>
              <a:rPr lang="ko-KR" altLang="ko-KR" sz="1200">
                <a:solidFill>
                  <a:schemeClr val="bg1">
                    <a:alpha val="100000"/>
                  </a:schemeClr>
                </a:solidFill>
                <a:ea typeface="+mn-cs"/>
              </a:rPr>
              <a:t>출처</a:t>
            </a:r>
            <a:r>
              <a:rPr lang="en-US" altLang="ko-KR" sz="1200">
                <a:solidFill>
                  <a:schemeClr val="bg1">
                    <a:alpha val="100000"/>
                  </a:schemeClr>
                </a:solidFill>
                <a:latin typeface="+mn-cs"/>
              </a:rPr>
              <a:t>: </a:t>
            </a:r>
            <a:r>
              <a:rPr lang="ko-KR" altLang="ko-KR" sz="1200">
                <a:solidFill>
                  <a:schemeClr val="bg1">
                    <a:alpha val="100000"/>
                  </a:schemeClr>
                </a:solidFill>
                <a:ea typeface="+mn-cs"/>
              </a:rPr>
              <a:t>공공데이터</a:t>
            </a:r>
          </a:p>
        </p:txBody>
      </p:sp>
      <p:pic>
        <p:nvPicPr>
          <p:cNvPr id="6" name="nppt_16334840358521584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0637" y="956831"/>
            <a:ext cx="10250725" cy="551209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5_shape1"/>
          <p:cNvSpPr/>
          <p:nvPr/>
        </p:nvSpPr>
        <p:spPr>
          <a:xfrm>
            <a:off x="3468859" y="3198167"/>
            <a:ext cx="5254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D7C3D1-B605-4AB2-A6B5-2DE99340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604" y="980728"/>
            <a:ext cx="5726792" cy="2680282"/>
          </a:xfrm>
          <a:prstGeom prst="rect">
            <a:avLst/>
          </a:prstGeom>
        </p:spPr>
      </p:pic>
      <p:sp>
        <p:nvSpPr>
          <p:cNvPr id="4" name="slide11_shape3">
            <a:extLst>
              <a:ext uri="{FF2B5EF4-FFF2-40B4-BE49-F238E27FC236}">
                <a16:creationId xmlns:a16="http://schemas.microsoft.com/office/drawing/2014/main" id="{12DAEBB9-59D2-4AFD-AAE6-134A02288A51}"/>
              </a:ext>
            </a:extLst>
          </p:cNvPr>
          <p:cNvSpPr/>
          <p:nvPr/>
        </p:nvSpPr>
        <p:spPr>
          <a:xfrm>
            <a:off x="1431399" y="396506"/>
            <a:ext cx="35670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E9F72D6-7899-42F0-A51E-DCCA0E62D3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FEC28B-1B50-461A-928D-070FFDE206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390" y="3811328"/>
            <a:ext cx="5648914" cy="2468918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AF097A91-A437-4A08-9936-C8A4AC40763D}"/>
              </a:ext>
            </a:extLst>
          </p:cNvPr>
          <p:cNvSpPr/>
          <p:nvPr/>
        </p:nvSpPr>
        <p:spPr>
          <a:xfrm>
            <a:off x="3791743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73104DB-F451-4A07-A66C-939287B48920}"/>
              </a:ext>
            </a:extLst>
          </p:cNvPr>
          <p:cNvSpPr/>
          <p:nvPr/>
        </p:nvSpPr>
        <p:spPr>
          <a:xfrm>
            <a:off x="4854385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B59F076-0C78-4D9B-ABD3-CF43025943A8}"/>
              </a:ext>
            </a:extLst>
          </p:cNvPr>
          <p:cNvSpPr/>
          <p:nvPr/>
        </p:nvSpPr>
        <p:spPr>
          <a:xfrm>
            <a:off x="8112226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3B7DB29-23FB-4A12-9CF3-70BC7B580533}"/>
              </a:ext>
            </a:extLst>
          </p:cNvPr>
          <p:cNvSpPr/>
          <p:nvPr/>
        </p:nvSpPr>
        <p:spPr>
          <a:xfrm>
            <a:off x="3452920" y="602128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A1B809C-A6D2-4F60-9AAA-2B9E689F0757}"/>
              </a:ext>
            </a:extLst>
          </p:cNvPr>
          <p:cNvSpPr/>
          <p:nvPr/>
        </p:nvSpPr>
        <p:spPr>
          <a:xfrm>
            <a:off x="4530240" y="602128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986D7B6-61ED-4C1E-B169-BD87F76F7558}"/>
              </a:ext>
            </a:extLst>
          </p:cNvPr>
          <p:cNvSpPr/>
          <p:nvPr/>
        </p:nvSpPr>
        <p:spPr>
          <a:xfrm>
            <a:off x="7680176" y="6023503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slide5_shape4">
            <a:extLst>
              <a:ext uri="{FF2B5EF4-FFF2-40B4-BE49-F238E27FC236}">
                <a16:creationId xmlns:a16="http://schemas.microsoft.com/office/drawing/2014/main" id="{61F0D3F7-C1B9-4F92-983E-26D011020E36}"/>
              </a:ext>
            </a:extLst>
          </p:cNvPr>
          <p:cNvSpPr/>
          <p:nvPr/>
        </p:nvSpPr>
        <p:spPr>
          <a:xfrm>
            <a:off x="10545897" y="6468925"/>
            <a:ext cx="14547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6710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6C1093-5C22-4665-8512-A4C77686CB15}"/>
              </a:ext>
            </a:extLst>
          </p:cNvPr>
          <p:cNvSpPr txBox="1"/>
          <p:nvPr/>
        </p:nvSpPr>
        <p:spPr>
          <a:xfrm>
            <a:off x="5411924" y="301350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119BA-977F-4D84-96CD-A1D2DF9E5AC9}"/>
              </a:ext>
            </a:extLst>
          </p:cNvPr>
          <p:cNvSpPr txBox="1"/>
          <p:nvPr/>
        </p:nvSpPr>
        <p:spPr>
          <a:xfrm>
            <a:off x="4115780" y="1988840"/>
            <a:ext cx="3960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 짧게 한 문장으로</a:t>
            </a:r>
          </a:p>
        </p:txBody>
      </p:sp>
      <p:sp>
        <p:nvSpPr>
          <p:cNvPr id="4" name="slide11_shape3">
            <a:extLst>
              <a:ext uri="{FF2B5EF4-FFF2-40B4-BE49-F238E27FC236}">
                <a16:creationId xmlns:a16="http://schemas.microsoft.com/office/drawing/2014/main" id="{639EF1FA-25E8-4435-9C57-1BCFED801F59}"/>
              </a:ext>
            </a:extLst>
          </p:cNvPr>
          <p:cNvSpPr/>
          <p:nvPr/>
        </p:nvSpPr>
        <p:spPr>
          <a:xfrm>
            <a:off x="1431399" y="396506"/>
            <a:ext cx="5565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</a:t>
            </a:r>
          </a:p>
        </p:txBody>
      </p:sp>
      <p:pic>
        <p:nvPicPr>
          <p:cNvPr id="5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B292A47-3C8A-49BD-82D0-944B0717B8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2984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1868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197F3691-807B-4AF9-8CCB-3B07234DC8C8}"/>
              </a:ext>
            </a:extLst>
          </p:cNvPr>
          <p:cNvGrpSpPr/>
          <p:nvPr/>
        </p:nvGrpSpPr>
        <p:grpSpPr>
          <a:xfrm>
            <a:off x="2351584" y="1268760"/>
            <a:ext cx="8522247" cy="4782838"/>
            <a:chOff x="1390177" y="1486383"/>
            <a:chExt cx="8522247" cy="4782838"/>
          </a:xfrm>
        </p:grpSpPr>
        <p:sp>
          <p:nvSpPr>
            <p:cNvPr id="11" name="slide11_shape3">
              <a:extLst>
                <a:ext uri="{FF2B5EF4-FFF2-40B4-BE49-F238E27FC236}">
                  <a16:creationId xmlns:a16="http://schemas.microsoft.com/office/drawing/2014/main" id="{D233EC4A-A870-43ED-8607-D7660E1391F4}"/>
                </a:ext>
              </a:extLst>
            </p:cNvPr>
            <p:cNvSpPr/>
            <p:nvPr/>
          </p:nvSpPr>
          <p:spPr>
            <a:xfrm>
              <a:off x="1390177" y="1814084"/>
              <a:ext cx="195117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코로나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확진자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수</a:t>
              </a:r>
            </a:p>
          </p:txBody>
        </p:sp>
        <p:sp>
          <p:nvSpPr>
            <p:cNvPr id="12" name="slide11_shape3">
              <a:extLst>
                <a:ext uri="{FF2B5EF4-FFF2-40B4-BE49-F238E27FC236}">
                  <a16:creationId xmlns:a16="http://schemas.microsoft.com/office/drawing/2014/main" id="{28D35900-E97B-43D7-8B1F-407366E020C2}"/>
                </a:ext>
              </a:extLst>
            </p:cNvPr>
            <p:cNvSpPr/>
            <p:nvPr/>
          </p:nvSpPr>
          <p:spPr>
            <a:xfrm>
              <a:off x="1570551" y="4360842"/>
              <a:ext cx="171713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지하철 승객 수</a:t>
              </a:r>
            </a:p>
          </p:txBody>
        </p:sp>
        <p:sp>
          <p:nvSpPr>
            <p:cNvPr id="13" name="slide11_shape3">
              <a:extLst>
                <a:ext uri="{FF2B5EF4-FFF2-40B4-BE49-F238E27FC236}">
                  <a16:creationId xmlns:a16="http://schemas.microsoft.com/office/drawing/2014/main" id="{76DC2E06-2B9C-4AE6-9BEB-3D5939B51EFC}"/>
                </a:ext>
              </a:extLst>
            </p:cNvPr>
            <p:cNvSpPr/>
            <p:nvPr/>
          </p:nvSpPr>
          <p:spPr>
            <a:xfrm>
              <a:off x="1860877" y="3087463"/>
              <a:ext cx="14189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공공 자전거</a:t>
              </a:r>
            </a:p>
          </p:txBody>
        </p:sp>
        <p:sp>
          <p:nvSpPr>
            <p:cNvPr id="14" name="slide11_shape3">
              <a:extLst>
                <a:ext uri="{FF2B5EF4-FFF2-40B4-BE49-F238E27FC236}">
                  <a16:creationId xmlns:a16="http://schemas.microsoft.com/office/drawing/2014/main" id="{687A0477-1805-4653-A666-3A727057CB64}"/>
                </a:ext>
              </a:extLst>
            </p:cNvPr>
            <p:cNvSpPr/>
            <p:nvPr/>
          </p:nvSpPr>
          <p:spPr>
            <a:xfrm>
              <a:off x="1562718" y="5634222"/>
              <a:ext cx="171713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온라인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거래액</a:t>
              </a:r>
              <a:endPara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1D35F72A-32CA-4CEC-AB86-CC2BB2508C49}"/>
                </a:ext>
              </a:extLst>
            </p:cNvPr>
            <p:cNvGrpSpPr/>
            <p:nvPr/>
          </p:nvGrpSpPr>
          <p:grpSpPr>
            <a:xfrm>
              <a:off x="3773749" y="1486383"/>
              <a:ext cx="6138675" cy="930428"/>
              <a:chOff x="3773749" y="1486383"/>
              <a:chExt cx="6138675" cy="930428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3E900454-D340-48E9-A677-4E30992264C3}"/>
                  </a:ext>
                </a:extLst>
              </p:cNvPr>
              <p:cNvGrpSpPr/>
              <p:nvPr/>
            </p:nvGrpSpPr>
            <p:grpSpPr>
              <a:xfrm>
                <a:off x="3876564" y="1808788"/>
                <a:ext cx="4392488" cy="282155"/>
                <a:chOff x="3866508" y="1689404"/>
                <a:chExt cx="4392488" cy="282155"/>
              </a:xfrm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58453E24-7B90-4A86-9798-4F9C17C6F6D7}"/>
                    </a:ext>
                  </a:extLst>
                </p:cNvPr>
                <p:cNvSpPr/>
                <p:nvPr/>
              </p:nvSpPr>
              <p:spPr>
                <a:xfrm>
                  <a:off x="3899756" y="1689404"/>
                  <a:ext cx="4356484" cy="276999"/>
                </a:xfrm>
                <a:prstGeom prst="rect">
                  <a:avLst/>
                </a:prstGeom>
                <a:solidFill>
                  <a:schemeClr val="bg1">
                    <a:lumMod val="50000"/>
                    <a:alpha val="7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slide17_shape2">
                  <a:extLst>
                    <a:ext uri="{FF2B5EF4-FFF2-40B4-BE49-F238E27FC236}">
                      <a16:creationId xmlns:a16="http://schemas.microsoft.com/office/drawing/2014/main" id="{1B13ACAE-836D-4A36-B440-A0BD57795794}"/>
                    </a:ext>
                  </a:extLst>
                </p:cNvPr>
                <p:cNvSpPr/>
                <p:nvPr/>
              </p:nvSpPr>
              <p:spPr>
                <a:xfrm>
                  <a:off x="3866508" y="1694560"/>
                  <a:ext cx="4392488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algn="ctr" defTabSz="914400" latinLnBrk="1"/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해당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월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마지막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일자를 기준으로 월별 </a:t>
                  </a:r>
                  <a:r>
                    <a:rPr lang="ko-KR" altLang="en-US" sz="1200" dirty="0" err="1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확진자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수 계산 </a:t>
                  </a:r>
                  <a:r>
                    <a:rPr lang="en-US" altLang="ko-KR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-&gt;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데이터 생성</a:t>
                  </a:r>
                  <a:endPara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15" name="slide17_shape2">
                <a:extLst>
                  <a:ext uri="{FF2B5EF4-FFF2-40B4-BE49-F238E27FC236}">
                    <a16:creationId xmlns:a16="http://schemas.microsoft.com/office/drawing/2014/main" id="{029981B0-D2B6-40DF-868E-8112E7593E58}"/>
                  </a:ext>
                </a:extLst>
              </p:cNvPr>
              <p:cNvSpPr/>
              <p:nvPr/>
            </p:nvSpPr>
            <p:spPr>
              <a:xfrm>
                <a:off x="3773749" y="1497560"/>
                <a:ext cx="3595203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일별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데이터를 월별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데이터로 가공 요망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slide17_shape2">
                <a:extLst>
                  <a:ext uri="{FF2B5EF4-FFF2-40B4-BE49-F238E27FC236}">
                    <a16:creationId xmlns:a16="http://schemas.microsoft.com/office/drawing/2014/main" id="{4D11DE16-D581-4D42-A0A7-FEAA40B21C23}"/>
                  </a:ext>
                </a:extLst>
              </p:cNvPr>
              <p:cNvSpPr/>
              <p:nvPr/>
            </p:nvSpPr>
            <p:spPr>
              <a:xfrm>
                <a:off x="3802245" y="2139812"/>
                <a:ext cx="511558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만들어진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코로나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라이브의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월별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수와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대조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비교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확인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slide17_shape2">
                <a:extLst>
                  <a:ext uri="{FF2B5EF4-FFF2-40B4-BE49-F238E27FC236}">
                    <a16:creationId xmlns:a16="http://schemas.microsoft.com/office/drawing/2014/main" id="{143AE163-226D-48B6-9019-8BA4E5EDED65}"/>
                  </a:ext>
                </a:extLst>
              </p:cNvPr>
              <p:cNvSpPr/>
              <p:nvPr/>
            </p:nvSpPr>
            <p:spPr>
              <a:xfrm>
                <a:off x="7542408" y="1497712"/>
                <a:ext cx="237001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누적 월별 </a:t>
                </a:r>
                <a:r>
                  <a:rPr lang="ko-KR" altLang="en-US" sz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데이터 처리</a:t>
                </a:r>
                <a:r>
                  <a:rPr lang="en-US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필요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slide17_shape2">
                <a:extLst>
                  <a:ext uri="{FF2B5EF4-FFF2-40B4-BE49-F238E27FC236}">
                    <a16:creationId xmlns:a16="http://schemas.microsoft.com/office/drawing/2014/main" id="{7533712B-2233-4B1B-BF40-29078C232B8B}"/>
                  </a:ext>
                </a:extLst>
              </p:cNvPr>
              <p:cNvSpPr/>
              <p:nvPr/>
            </p:nvSpPr>
            <p:spPr>
              <a:xfrm>
                <a:off x="7297084" y="1486383"/>
                <a:ext cx="432048" cy="277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+ 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75DEE49-7E14-4950-97F9-11902EF92BD9}"/>
                </a:ext>
              </a:extLst>
            </p:cNvPr>
            <p:cNvGrpSpPr/>
            <p:nvPr/>
          </p:nvGrpSpPr>
          <p:grpSpPr>
            <a:xfrm>
              <a:off x="3770818" y="4224903"/>
              <a:ext cx="3846136" cy="565999"/>
              <a:chOff x="3770818" y="4224903"/>
              <a:chExt cx="3846136" cy="565999"/>
            </a:xfrm>
          </p:grpSpPr>
          <p:sp>
            <p:nvSpPr>
              <p:cNvPr id="22" name="slide17_shape2">
                <a:extLst>
                  <a:ext uri="{FF2B5EF4-FFF2-40B4-BE49-F238E27FC236}">
                    <a16:creationId xmlns:a16="http://schemas.microsoft.com/office/drawing/2014/main" id="{44F011C2-8B95-42A9-B8EA-6E071B218301}"/>
                  </a:ext>
                </a:extLst>
              </p:cNvPr>
              <p:cNvSpPr/>
              <p:nvPr/>
            </p:nvSpPr>
            <p:spPr>
              <a:xfrm>
                <a:off x="3770818" y="4224903"/>
                <a:ext cx="3045262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일별 데이터를 월별 데이터로 가공 요망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FA7C0B0B-1D48-4146-9FBE-1ADB4E931D84}"/>
                  </a:ext>
                </a:extLst>
              </p:cNvPr>
              <p:cNvSpPr/>
              <p:nvPr/>
            </p:nvSpPr>
            <p:spPr>
              <a:xfrm>
                <a:off x="3841526" y="4510719"/>
                <a:ext cx="3775428" cy="264997"/>
              </a:xfrm>
              <a:prstGeom prst="rect">
                <a:avLst/>
              </a:prstGeom>
              <a:solidFill>
                <a:srgbClr val="6161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slide17_shape2">
                <a:extLst>
                  <a:ext uri="{FF2B5EF4-FFF2-40B4-BE49-F238E27FC236}">
                    <a16:creationId xmlns:a16="http://schemas.microsoft.com/office/drawing/2014/main" id="{061DA8B2-6F93-4EAC-9AEB-32C92169DEDE}"/>
                  </a:ext>
                </a:extLst>
              </p:cNvPr>
              <p:cNvSpPr/>
              <p:nvPr/>
            </p:nvSpPr>
            <p:spPr>
              <a:xfrm>
                <a:off x="3802245" y="4513903"/>
                <a:ext cx="3775428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날짜를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조건으로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지정하여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새로운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만들어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13CD11E-7254-4624-AC47-B18E8CCEE291}"/>
                </a:ext>
              </a:extLst>
            </p:cNvPr>
            <p:cNvSpPr/>
            <p:nvPr/>
          </p:nvSpPr>
          <p:spPr>
            <a:xfrm>
              <a:off x="3863753" y="5987394"/>
              <a:ext cx="3433332" cy="274799"/>
            </a:xfrm>
            <a:prstGeom prst="rect">
              <a:avLst/>
            </a:prstGeom>
            <a:solidFill>
              <a:srgbClr val="6161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DFEFD57-442C-46D2-A8B3-4D87CA78EB04}"/>
                </a:ext>
              </a:extLst>
            </p:cNvPr>
            <p:cNvGrpSpPr/>
            <p:nvPr/>
          </p:nvGrpSpPr>
          <p:grpSpPr>
            <a:xfrm>
              <a:off x="3770818" y="5438148"/>
              <a:ext cx="4089097" cy="831073"/>
              <a:chOff x="3770818" y="5438148"/>
              <a:chExt cx="4089097" cy="831073"/>
            </a:xfrm>
          </p:grpSpPr>
          <p:sp>
            <p:nvSpPr>
              <p:cNvPr id="4" name="slide17_shape2"/>
              <p:cNvSpPr/>
              <p:nvPr/>
            </p:nvSpPr>
            <p:spPr>
              <a:xfrm>
                <a:off x="3770818" y="5438148"/>
                <a:ext cx="359813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그래프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계속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증가하는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그래프만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그려지는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문제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.</a:t>
                </a:r>
              </a:p>
            </p:txBody>
          </p:sp>
          <p:sp>
            <p:nvSpPr>
              <p:cNvPr id="26" name="slide17_shape2">
                <a:extLst>
                  <a:ext uri="{FF2B5EF4-FFF2-40B4-BE49-F238E27FC236}">
                    <a16:creationId xmlns:a16="http://schemas.microsoft.com/office/drawing/2014/main" id="{56D5DC09-BB85-43C9-B53D-263E8C372639}"/>
                  </a:ext>
                </a:extLst>
              </p:cNvPr>
              <p:cNvSpPr/>
              <p:nvPr/>
            </p:nvSpPr>
            <p:spPr>
              <a:xfrm>
                <a:off x="3802245" y="5687263"/>
                <a:ext cx="405767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축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오름차순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x ∴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문자형으로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인식된다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판단</a:t>
                </a:r>
                <a:endParaRPr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8" name="slide17_shape2">
                <a:extLst>
                  <a:ext uri="{FF2B5EF4-FFF2-40B4-BE49-F238E27FC236}">
                    <a16:creationId xmlns:a16="http://schemas.microsoft.com/office/drawing/2014/main" id="{5CDC0F33-5DC6-4516-AA67-ABFE2D4CCF24}"/>
                  </a:ext>
                </a:extLst>
              </p:cNvPr>
              <p:cNvSpPr/>
              <p:nvPr/>
            </p:nvSpPr>
            <p:spPr>
              <a:xfrm>
                <a:off x="3837558" y="5992222"/>
                <a:ext cx="368509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info, </a:t>
                </a:r>
                <a:r>
                  <a:rPr lang="en-US" altLang="ko-KR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dtype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확인한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뒤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자료형을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변환해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D22D020A-A025-4544-B2D7-C46723A323BA}"/>
                </a:ext>
              </a:extLst>
            </p:cNvPr>
            <p:cNvGrpSpPr/>
            <p:nvPr/>
          </p:nvGrpSpPr>
          <p:grpSpPr>
            <a:xfrm>
              <a:off x="3828225" y="2838134"/>
              <a:ext cx="6012191" cy="862088"/>
              <a:chOff x="3828225" y="2838134"/>
              <a:chExt cx="6012191" cy="862088"/>
            </a:xfrm>
          </p:grpSpPr>
          <p:sp>
            <p:nvSpPr>
              <p:cNvPr id="9" name="slide17_shape2">
                <a:extLst>
                  <a:ext uri="{FF2B5EF4-FFF2-40B4-BE49-F238E27FC236}">
                    <a16:creationId xmlns:a16="http://schemas.microsoft.com/office/drawing/2014/main" id="{88A0D13A-BB05-4C31-B3C3-A94FC45DCB73}"/>
                  </a:ext>
                </a:extLst>
              </p:cNvPr>
              <p:cNvSpPr/>
              <p:nvPr/>
            </p:nvSpPr>
            <p:spPr>
              <a:xfrm>
                <a:off x="3841527" y="2838134"/>
                <a:ext cx="398266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결측값과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//N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표현된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존재해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에러 처리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7CC2667D-4FEC-4231-ABCB-7214D50BC0E9}"/>
                  </a:ext>
                </a:extLst>
              </p:cNvPr>
              <p:cNvSpPr/>
              <p:nvPr/>
            </p:nvSpPr>
            <p:spPr>
              <a:xfrm>
                <a:off x="3909812" y="3432745"/>
                <a:ext cx="1538116" cy="267477"/>
              </a:xfrm>
              <a:prstGeom prst="rect">
                <a:avLst/>
              </a:prstGeom>
              <a:solidFill>
                <a:srgbClr val="6161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slide17_shape2">
                <a:extLst>
                  <a:ext uri="{FF2B5EF4-FFF2-40B4-BE49-F238E27FC236}">
                    <a16:creationId xmlns:a16="http://schemas.microsoft.com/office/drawing/2014/main" id="{31596144-F596-4031-878D-09321F7C0750}"/>
                  </a:ext>
                </a:extLst>
              </p:cNvPr>
              <p:cNvSpPr/>
              <p:nvPr/>
            </p:nvSpPr>
            <p:spPr>
              <a:xfrm>
                <a:off x="3828225" y="3133585"/>
                <a:ext cx="6012191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map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특정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문자만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처리 시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지정되지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않은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자료는 전부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NAN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변하는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문제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발생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9" name="slide17_shape2">
                <a:extLst>
                  <a:ext uri="{FF2B5EF4-FFF2-40B4-BE49-F238E27FC236}">
                    <a16:creationId xmlns:a16="http://schemas.microsoft.com/office/drawing/2014/main" id="{05061322-A80A-4050-9CC4-36CB4181C0DD}"/>
                  </a:ext>
                </a:extLst>
              </p:cNvPr>
              <p:cNvSpPr/>
              <p:nvPr/>
            </p:nvSpPr>
            <p:spPr>
              <a:xfrm>
                <a:off x="3863752" y="3413064"/>
                <a:ext cx="1697488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replace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0148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8_shape1"/>
          <p:cNvSpPr/>
          <p:nvPr/>
        </p:nvSpPr>
        <p:spPr>
          <a:xfrm>
            <a:off x="2207568" y="2944715"/>
            <a:ext cx="355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slide18_shape1">
            <a:extLst>
              <a:ext uri="{FF2B5EF4-FFF2-40B4-BE49-F238E27FC236}">
                <a16:creationId xmlns:a16="http://schemas.microsoft.com/office/drawing/2014/main" id="{71752600-1B07-40D3-A9FD-1E788E9FD346}"/>
              </a:ext>
            </a:extLst>
          </p:cNvPr>
          <p:cNvSpPr/>
          <p:nvPr/>
        </p:nvSpPr>
        <p:spPr>
          <a:xfrm>
            <a:off x="2207568" y="3834930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품목별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분석할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18_shape1">
            <a:extLst>
              <a:ext uri="{FF2B5EF4-FFF2-40B4-BE49-F238E27FC236}">
                <a16:creationId xmlns:a16="http://schemas.microsoft.com/office/drawing/2014/main" id="{58ABC4FE-372C-4BF6-9AE3-7E59BF53378E}"/>
              </a:ext>
            </a:extLst>
          </p:cNvPr>
          <p:cNvSpPr/>
          <p:nvPr/>
        </p:nvSpPr>
        <p:spPr>
          <a:xfrm>
            <a:off x="2207568" y="4725144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</a:p>
        </p:txBody>
      </p:sp>
      <p:sp>
        <p:nvSpPr>
          <p:cNvPr id="7" name="slide18_shape1">
            <a:extLst>
              <a:ext uri="{FF2B5EF4-FFF2-40B4-BE49-F238E27FC236}">
                <a16:creationId xmlns:a16="http://schemas.microsoft.com/office/drawing/2014/main" id="{95C184C6-FA26-4225-903E-3EF4B11481B3}"/>
              </a:ext>
            </a:extLst>
          </p:cNvPr>
          <p:cNvSpPr/>
          <p:nvPr/>
        </p:nvSpPr>
        <p:spPr>
          <a:xfrm>
            <a:off x="2207568" y="2054500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파악하기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쉽도록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완성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slide11_shape3">
            <a:extLst>
              <a:ext uri="{FF2B5EF4-FFF2-40B4-BE49-F238E27FC236}">
                <a16:creationId xmlns:a16="http://schemas.microsoft.com/office/drawing/2014/main" id="{89D187C6-AA14-4FCB-8E03-2ACA7EF35ECF}"/>
              </a:ext>
            </a:extLst>
          </p:cNvPr>
          <p:cNvSpPr/>
          <p:nvPr/>
        </p:nvSpPr>
        <p:spPr>
          <a:xfrm>
            <a:off x="1431399" y="396506"/>
            <a:ext cx="25186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 사항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(211001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3D4A97F0-B85A-4FC8-A81D-D73258EE93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18_shape1">
            <a:extLst>
              <a:ext uri="{FF2B5EF4-FFF2-40B4-BE49-F238E27FC236}">
                <a16:creationId xmlns:a16="http://schemas.microsoft.com/office/drawing/2014/main" id="{EDA6A307-BDCF-4FE7-98A2-EC4F00A01B9A}"/>
              </a:ext>
            </a:extLst>
          </p:cNvPr>
          <p:cNvSpPr/>
          <p:nvPr/>
        </p:nvSpPr>
        <p:spPr>
          <a:xfrm>
            <a:off x="5113330" y="5246026"/>
            <a:ext cx="1965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시점 격상</a:t>
            </a:r>
          </a:p>
        </p:txBody>
      </p:sp>
    </p:spTree>
    <p:extLst>
      <p:ext uri="{BB962C8B-B14F-4D97-AF65-F5344CB8AC3E}">
        <p14:creationId xmlns:p14="http://schemas.microsoft.com/office/powerpoint/2010/main" val="897205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9_shape1"/>
          <p:cNvSpPr/>
          <p:nvPr/>
        </p:nvSpPr>
        <p:spPr>
          <a:xfrm>
            <a:off x="5404279" y="3044279"/>
            <a:ext cx="1383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dist" defTabSz="914400" latinLnBrk="1"/>
            <a:r>
              <a:rPr lang="en-US" altLang="ko-KR" sz="4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sz="4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7636CC-7A63-49F4-BA80-243072D638A3}"/>
              </a:ext>
            </a:extLst>
          </p:cNvPr>
          <p:cNvSpPr txBox="1"/>
          <p:nvPr/>
        </p:nvSpPr>
        <p:spPr>
          <a:xfrm>
            <a:off x="4361420" y="2439012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2-2 </a:t>
            </a:r>
            <a:r>
              <a:rPr lang="ko-KR" altLang="en-US" dirty="0">
                <a:solidFill>
                  <a:schemeClr val="accent2"/>
                </a:solidFill>
              </a:rPr>
              <a:t>슬라이드 </a:t>
            </a:r>
            <a:r>
              <a:rPr lang="en-US" altLang="ko-KR" dirty="0">
                <a:solidFill>
                  <a:schemeClr val="accent2"/>
                </a:solidFill>
              </a:rPr>
              <a:t>2019</a:t>
            </a:r>
            <a:r>
              <a:rPr lang="ko-KR" altLang="en-US" dirty="0">
                <a:solidFill>
                  <a:schemeClr val="accent2"/>
                </a:solidFill>
              </a:rPr>
              <a:t>년도 자료 탐색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630BCC-032F-427F-8BD9-981EBB461DA3}"/>
              </a:ext>
            </a:extLst>
          </p:cNvPr>
          <p:cNvSpPr txBox="1"/>
          <p:nvPr/>
        </p:nvSpPr>
        <p:spPr>
          <a:xfrm>
            <a:off x="4361420" y="3059668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/>
                </a:solidFill>
              </a:rPr>
              <a:t>코로나 이전 온라인 상품별 판매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EE0811-1CA6-412C-80EE-C1E4F99003D4}"/>
              </a:ext>
            </a:extLst>
          </p:cNvPr>
          <p:cNvSpPr txBox="1"/>
          <p:nvPr/>
        </p:nvSpPr>
        <p:spPr>
          <a:xfrm>
            <a:off x="4361420" y="3562316"/>
            <a:ext cx="5472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*</a:t>
            </a:r>
            <a:r>
              <a:rPr lang="ko-KR" altLang="en-US" dirty="0">
                <a:solidFill>
                  <a:schemeClr val="accent2"/>
                </a:solidFill>
              </a:rPr>
              <a:t>나</a:t>
            </a:r>
            <a:endParaRPr lang="en-US" altLang="ko-KR" dirty="0">
              <a:solidFill>
                <a:schemeClr val="accent2"/>
              </a:solidFill>
            </a:endParaRPr>
          </a:p>
          <a:p>
            <a:r>
              <a:rPr lang="en-US" altLang="ko-KR" dirty="0">
                <a:solidFill>
                  <a:schemeClr val="accent2"/>
                </a:solidFill>
              </a:rPr>
              <a:t>19,18</a:t>
            </a:r>
            <a:r>
              <a:rPr lang="ko-KR" altLang="en-US" dirty="0">
                <a:solidFill>
                  <a:schemeClr val="accent2"/>
                </a:solidFill>
              </a:rPr>
              <a:t>년도</a:t>
            </a:r>
            <a:r>
              <a:rPr lang="en-US" altLang="ko-KR" dirty="0">
                <a:solidFill>
                  <a:schemeClr val="accent2"/>
                </a:solidFill>
              </a:rPr>
              <a:t> 3</a:t>
            </a:r>
            <a:r>
              <a:rPr lang="ko-KR" altLang="en-US" dirty="0">
                <a:solidFill>
                  <a:schemeClr val="accent2"/>
                </a:solidFill>
              </a:rPr>
              <a:t>월</a:t>
            </a:r>
            <a:r>
              <a:rPr lang="en-US" altLang="ko-KR" dirty="0">
                <a:solidFill>
                  <a:schemeClr val="accent2"/>
                </a:solidFill>
              </a:rPr>
              <a:t>, 8</a:t>
            </a:r>
            <a:r>
              <a:rPr lang="ko-KR" altLang="en-US" dirty="0">
                <a:solidFill>
                  <a:schemeClr val="accent2"/>
                </a:solidFill>
              </a:rPr>
              <a:t>월 증가했던 이유</a:t>
            </a:r>
            <a:r>
              <a:rPr lang="en-US" altLang="ko-KR" dirty="0">
                <a:solidFill>
                  <a:schemeClr val="accent2"/>
                </a:solidFill>
              </a:rPr>
              <a:t>: </a:t>
            </a:r>
            <a:r>
              <a:rPr lang="ko-KR" altLang="en-US" dirty="0">
                <a:solidFill>
                  <a:schemeClr val="accent2"/>
                </a:solidFill>
              </a:rPr>
              <a:t>초반</a:t>
            </a:r>
            <a:r>
              <a:rPr lang="en-US" altLang="ko-KR" dirty="0">
                <a:solidFill>
                  <a:schemeClr val="accent2"/>
                </a:solidFill>
              </a:rPr>
              <a:t>, </a:t>
            </a:r>
            <a:r>
              <a:rPr lang="ko-KR" altLang="en-US" dirty="0">
                <a:solidFill>
                  <a:schemeClr val="accent2"/>
                </a:solidFill>
              </a:rPr>
              <a:t>추석</a:t>
            </a:r>
            <a:r>
              <a:rPr lang="en-US" altLang="ko-KR" dirty="0">
                <a:solidFill>
                  <a:schemeClr val="accent2"/>
                </a:solidFill>
              </a:rPr>
              <a:t>+</a:t>
            </a:r>
            <a:r>
              <a:rPr lang="ko-KR" altLang="en-US" dirty="0">
                <a:solidFill>
                  <a:schemeClr val="accent2"/>
                </a:solidFill>
              </a:rPr>
              <a:t>시위</a:t>
            </a:r>
            <a:endParaRPr lang="en-US" altLang="ko-KR" dirty="0">
              <a:solidFill>
                <a:schemeClr val="accent2"/>
              </a:solidFill>
            </a:endParaRPr>
          </a:p>
          <a:p>
            <a:r>
              <a:rPr lang="en-US" altLang="ko-KR" dirty="0">
                <a:solidFill>
                  <a:schemeClr val="accent2"/>
                </a:solidFill>
              </a:rPr>
              <a:t>,(</a:t>
            </a:r>
            <a:r>
              <a:rPr lang="ko-KR" altLang="en-US" dirty="0" err="1">
                <a:solidFill>
                  <a:schemeClr val="accent2"/>
                </a:solidFill>
              </a:rPr>
              <a:t>웹크롤링</a:t>
            </a:r>
            <a:r>
              <a:rPr lang="en-US" altLang="ko-KR" dirty="0">
                <a:solidFill>
                  <a:schemeClr val="accent2"/>
                </a:solidFill>
              </a:rPr>
              <a:t>, </a:t>
            </a:r>
            <a:r>
              <a:rPr lang="ko-KR" altLang="en-US" dirty="0" err="1">
                <a:solidFill>
                  <a:schemeClr val="accent2"/>
                </a:solidFill>
              </a:rPr>
              <a:t>기사머릿말</a:t>
            </a:r>
            <a:r>
              <a:rPr lang="en-US" altLang="ko-KR" dirty="0">
                <a:solidFill>
                  <a:schemeClr val="accent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8992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446510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2201915" y="89822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2185698" y="1853900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2798624"/>
            <a:ext cx="6293336" cy="461665"/>
            <a:chOff x="2640564" y="3411147"/>
            <a:chExt cx="6293336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251821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306488"/>
            <a:ext cx="6299889" cy="461665"/>
            <a:chOff x="2640564" y="3919011"/>
            <a:chExt cx="6299889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258374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지하철 승객 수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3785282"/>
            <a:ext cx="6309553" cy="461665"/>
            <a:chOff x="2624347" y="4397805"/>
            <a:chExt cx="630955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25182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2201914" y="3998349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2185698" y="480046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6042402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사항</a:t>
            </a:r>
          </a:p>
        </p:txBody>
      </p:sp>
      <p:sp>
        <p:nvSpPr>
          <p:cNvPr id="22" name="slide4_shape1">
            <a:extLst>
              <a:ext uri="{FF2B5EF4-FFF2-40B4-BE49-F238E27FC236}">
                <a16:creationId xmlns:a16="http://schemas.microsoft.com/office/drawing/2014/main" id="{83115DD1-0358-4553-A936-6789188A2FA4}"/>
              </a:ext>
            </a:extLst>
          </p:cNvPr>
          <p:cNvSpPr/>
          <p:nvPr/>
        </p:nvSpPr>
        <p:spPr>
          <a:xfrm>
            <a:off x="2699788" y="2377924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생활 양상 변화</a:t>
            </a:r>
          </a:p>
        </p:txBody>
      </p:sp>
      <p:sp>
        <p:nvSpPr>
          <p:cNvPr id="27" name="slide4_shape1">
            <a:extLst>
              <a:ext uri="{FF2B5EF4-FFF2-40B4-BE49-F238E27FC236}">
                <a16:creationId xmlns:a16="http://schemas.microsoft.com/office/drawing/2014/main" id="{A216BCC5-85D6-4601-A203-F5865D7852E0}"/>
              </a:ext>
            </a:extLst>
          </p:cNvPr>
          <p:cNvSpPr/>
          <p:nvPr/>
        </p:nvSpPr>
        <p:spPr>
          <a:xfrm>
            <a:off x="2699787" y="5279962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393216-2978-436F-B640-6A6F6CE75D98}"/>
              </a:ext>
            </a:extLst>
          </p:cNvPr>
          <p:cNvSpPr txBox="1"/>
          <p:nvPr/>
        </p:nvSpPr>
        <p:spPr>
          <a:xfrm>
            <a:off x="2207568" y="558073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9" name="slide4_shape1">
            <a:extLst>
              <a:ext uri="{FF2B5EF4-FFF2-40B4-BE49-F238E27FC236}">
                <a16:creationId xmlns:a16="http://schemas.microsoft.com/office/drawing/2014/main" id="{9EF2C05E-851C-4AE7-8A5A-EFC9DFAF743A}"/>
              </a:ext>
            </a:extLst>
          </p:cNvPr>
          <p:cNvSpPr/>
          <p:nvPr/>
        </p:nvSpPr>
        <p:spPr>
          <a:xfrm>
            <a:off x="2699788" y="4477845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3512593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slide5_shape6"/>
          <p:cNvSpPr/>
          <p:nvPr/>
        </p:nvSpPr>
        <p:spPr>
          <a:xfrm>
            <a:off x="8760296" y="1628800"/>
            <a:ext cx="936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변화율</a:t>
            </a:r>
          </a:p>
        </p:txBody>
      </p:sp>
      <p:sp>
        <p:nvSpPr>
          <p:cNvPr id="13" name="slide5_shape7"/>
          <p:cNvSpPr/>
          <p:nvPr/>
        </p:nvSpPr>
        <p:spPr>
          <a:xfrm>
            <a:off x="2705304" y="1628800"/>
            <a:ext cx="9361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변화량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6" name="slide5_shape4">
            <a:extLst>
              <a:ext uri="{FF2B5EF4-FFF2-40B4-BE49-F238E27FC236}">
                <a16:creationId xmlns:a16="http://schemas.microsoft.com/office/drawing/2014/main" id="{D06EEFE0-E86B-4CA4-B331-5476401D89F0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5" name="nppt_16329904373902062" descr="이미지">
            <a:extLst>
              <a:ext uri="{FF2B5EF4-FFF2-40B4-BE49-F238E27FC236}">
                <a16:creationId xmlns:a16="http://schemas.microsoft.com/office/drawing/2014/main" id="{9FB48644-87C3-4B58-B491-767D03E0454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6501" y="2586740"/>
            <a:ext cx="6037531" cy="2527392"/>
          </a:xfrm>
          <a:prstGeom prst="rect">
            <a:avLst/>
          </a:prstGeom>
        </p:spPr>
      </p:pic>
      <p:pic>
        <p:nvPicPr>
          <p:cNvPr id="17" name="nppt_16329904373902387" descr="이미지">
            <a:extLst>
              <a:ext uri="{FF2B5EF4-FFF2-40B4-BE49-F238E27FC236}">
                <a16:creationId xmlns:a16="http://schemas.microsoft.com/office/drawing/2014/main" id="{EEA845E2-D495-47DB-A40A-2A1F25D0DB1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50206" y="2586740"/>
            <a:ext cx="5277918" cy="25273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306570" y="3198167"/>
            <a:ext cx="75788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변화와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28268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2A86A1E4-8676-4B10-BF61-C2E852DA4EC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2B76ED1-6F2C-45EC-B4B4-3BFACB1D1668}"/>
              </a:ext>
            </a:extLst>
          </p:cNvPr>
          <p:cNvSpPr/>
          <p:nvPr/>
        </p:nvSpPr>
        <p:spPr>
          <a:xfrm>
            <a:off x="7176120" y="4287970"/>
            <a:ext cx="504058" cy="512074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336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A428EBD-744E-4430-B441-CA31DC1F85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6" r="1680" b="3940"/>
          <a:stretch/>
        </p:blipFill>
        <p:spPr>
          <a:xfrm>
            <a:off x="757285" y="2909355"/>
            <a:ext cx="10853186" cy="2957378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3FA1FDF-ED45-4D49-BC9A-49DEDF843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3D6D4C-C816-4239-8475-4AB23FA0D6F5}"/>
              </a:ext>
            </a:extLst>
          </p:cNvPr>
          <p:cNvGrpSpPr/>
          <p:nvPr/>
        </p:nvGrpSpPr>
        <p:grpSpPr>
          <a:xfrm>
            <a:off x="3017652" y="1306688"/>
            <a:ext cx="6156695" cy="1386317"/>
            <a:chOff x="2671784" y="1336277"/>
            <a:chExt cx="6156695" cy="1386317"/>
          </a:xfrm>
        </p:grpSpPr>
        <p:sp>
          <p:nvSpPr>
            <p:cNvPr id="3" name="slide8_shape1"/>
            <p:cNvSpPr/>
            <p:nvPr/>
          </p:nvSpPr>
          <p:spPr>
            <a:xfrm>
              <a:off x="2671784" y="1336277"/>
              <a:ext cx="598093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2020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월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000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1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0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lang="en-US" altLang="ko-KR" sz="20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slide8_shape1">
              <a:extLst>
                <a:ext uri="{FF2B5EF4-FFF2-40B4-BE49-F238E27FC236}">
                  <a16:creationId xmlns:a16="http://schemas.microsoft.com/office/drawing/2014/main" id="{C3F0F118-1EEB-4574-A730-91EF7097CF3A}"/>
                </a:ext>
              </a:extLst>
            </p:cNvPr>
            <p:cNvSpPr/>
            <p:nvPr/>
          </p:nvSpPr>
          <p:spPr>
            <a:xfrm>
              <a:off x="3782559" y="1829380"/>
              <a:ext cx="42594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 이용 감소율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이용 감소율</a:t>
              </a:r>
              <a:endParaRPr lang="en-US" altLang="ko-KR" sz="20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slide8_shape1">
              <a:extLst>
                <a:ext uri="{FF2B5EF4-FFF2-40B4-BE49-F238E27FC236}">
                  <a16:creationId xmlns:a16="http://schemas.microsoft.com/office/drawing/2014/main" id="{FC95E7CD-B6BF-4EF6-B3B6-2BCF37D7E9B2}"/>
                </a:ext>
              </a:extLst>
            </p:cNvPr>
            <p:cNvSpPr/>
            <p:nvPr/>
          </p:nvSpPr>
          <p:spPr>
            <a:xfrm>
              <a:off x="2847541" y="2322484"/>
              <a:ext cx="598093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 유저 중 </a:t>
              </a:r>
              <a:r>
                <a:rPr lang="ko-KR" altLang="en-US" sz="2000" kern="12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헤비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유저들의 비중이 많은 것을 알 수 있음</a:t>
              </a:r>
              <a:endParaRPr lang="en-US" altLang="ko-KR" sz="20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slide5_shape4">
            <a:extLst>
              <a:ext uri="{FF2B5EF4-FFF2-40B4-BE49-F238E27FC236}">
                <a16:creationId xmlns:a16="http://schemas.microsoft.com/office/drawing/2014/main" id="{7FB50CD9-A333-4876-A327-4260FAEEB226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slide7_shape3">
            <a:extLst>
              <a:ext uri="{FF2B5EF4-FFF2-40B4-BE49-F238E27FC236}">
                <a16:creationId xmlns:a16="http://schemas.microsoft.com/office/drawing/2014/main" id="{63230234-8830-4B42-9975-ABD19EA68A4F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62D3EFE-1416-47E7-B6A4-2BE5CBF175A0}"/>
              </a:ext>
            </a:extLst>
          </p:cNvPr>
          <p:cNvSpPr/>
          <p:nvPr/>
        </p:nvSpPr>
        <p:spPr>
          <a:xfrm>
            <a:off x="7412464" y="4416792"/>
            <a:ext cx="504058" cy="512074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3" name="slide5_shape4">
            <a:extLst>
              <a:ext uri="{FF2B5EF4-FFF2-40B4-BE49-F238E27FC236}">
                <a16:creationId xmlns:a16="http://schemas.microsoft.com/office/drawing/2014/main" id="{B2530016-2909-4B9F-96AE-B5D404161737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slide7_shape3">
            <a:extLst>
              <a:ext uri="{FF2B5EF4-FFF2-40B4-BE49-F238E27FC236}">
                <a16:creationId xmlns:a16="http://schemas.microsoft.com/office/drawing/2014/main" id="{5BA2817B-982B-409A-85EE-A9ADABBC9153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BC7C402-5A48-4BFF-AAD9-374E62CA91F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246975" y="1327489"/>
            <a:ext cx="7252456" cy="2526318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CFF5C1C9-6E9D-4CB6-9151-8BA26DEE025E}"/>
              </a:ext>
            </a:extLst>
          </p:cNvPr>
          <p:cNvGrpSpPr/>
          <p:nvPr/>
        </p:nvGrpSpPr>
        <p:grpSpPr>
          <a:xfrm>
            <a:off x="180895" y="3756123"/>
            <a:ext cx="7248924" cy="2680334"/>
            <a:chOff x="521100" y="3944527"/>
            <a:chExt cx="6919720" cy="2004753"/>
          </a:xfrm>
        </p:grpSpPr>
        <p:pic>
          <p:nvPicPr>
            <p:cNvPr id="17" name="그림 16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1219E62-8FFA-402A-BB84-5AF0B8AC53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738A02A-D588-4931-A3DE-5DC2771206F1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D87BDE9-DDA5-41F1-9745-D2C7EA037F4D}"/>
              </a:ext>
            </a:extLst>
          </p:cNvPr>
          <p:cNvGrpSpPr/>
          <p:nvPr/>
        </p:nvGrpSpPr>
        <p:grpSpPr>
          <a:xfrm>
            <a:off x="7565511" y="3331002"/>
            <a:ext cx="4232713" cy="850242"/>
            <a:chOff x="7817923" y="3090446"/>
            <a:chExt cx="3755586" cy="850242"/>
          </a:xfrm>
        </p:grpSpPr>
        <p:sp>
          <p:nvSpPr>
            <p:cNvPr id="3" name="slide9_shape1"/>
            <p:cNvSpPr/>
            <p:nvPr/>
          </p:nvSpPr>
          <p:spPr>
            <a:xfrm>
              <a:off x="8112224" y="3090446"/>
              <a:ext cx="316835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건수가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만큼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slide9_shape1">
              <a:extLst>
                <a:ext uri="{FF2B5EF4-FFF2-40B4-BE49-F238E27FC236}">
                  <a16:creationId xmlns:a16="http://schemas.microsoft.com/office/drawing/2014/main" id="{38699FB2-D905-4917-BC77-01D41FBD56F0}"/>
                </a:ext>
              </a:extLst>
            </p:cNvPr>
            <p:cNvSpPr/>
            <p:nvPr/>
          </p:nvSpPr>
          <p:spPr>
            <a:xfrm>
              <a:off x="7817923" y="3571356"/>
              <a:ext cx="375558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시간도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비슷한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폭으로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700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3" name="slide5_shape4">
            <a:extLst>
              <a:ext uri="{FF2B5EF4-FFF2-40B4-BE49-F238E27FC236}">
                <a16:creationId xmlns:a16="http://schemas.microsoft.com/office/drawing/2014/main" id="{EFCDF70C-6352-4690-AA94-4F9B0A36B86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slide7_shape3">
            <a:extLst>
              <a:ext uri="{FF2B5EF4-FFF2-40B4-BE49-F238E27FC236}">
                <a16:creationId xmlns:a16="http://schemas.microsoft.com/office/drawing/2014/main" id="{74EDF23B-D2D9-4876-94B5-E75DBBF74F6E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2780453-C24A-46A4-9011-BC2F305865E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246975" y="1327489"/>
            <a:ext cx="7252456" cy="2526318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9EF665C-594A-43E0-BC15-082B5AC04BAF}"/>
              </a:ext>
            </a:extLst>
          </p:cNvPr>
          <p:cNvGrpSpPr/>
          <p:nvPr/>
        </p:nvGrpSpPr>
        <p:grpSpPr>
          <a:xfrm>
            <a:off x="180895" y="3756123"/>
            <a:ext cx="7248924" cy="2680334"/>
            <a:chOff x="521100" y="3944527"/>
            <a:chExt cx="6919720" cy="2004753"/>
          </a:xfrm>
        </p:grpSpPr>
        <p:pic>
          <p:nvPicPr>
            <p:cNvPr id="19" name="그림 18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23B6D64C-8F1C-43E1-8845-74C4D5AAD4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DBF51E6-FBBF-4F91-94CE-F79FD2E70E18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slide9_shape5">
            <a:extLst>
              <a:ext uri="{FF2B5EF4-FFF2-40B4-BE49-F238E27FC236}">
                <a16:creationId xmlns:a16="http://schemas.microsoft.com/office/drawing/2014/main" id="{CA24C637-0D37-405C-8626-5448DB3F23E8}"/>
              </a:ext>
            </a:extLst>
          </p:cNvPr>
          <p:cNvSpPr/>
          <p:nvPr/>
        </p:nvSpPr>
        <p:spPr>
          <a:xfrm>
            <a:off x="8285872" y="764704"/>
            <a:ext cx="739593" cy="644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41300" kern="1200" dirty="0">
                <a:solidFill>
                  <a:srgbClr val="6F0B2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sz="41300" kern="1200" dirty="0">
              <a:solidFill>
                <a:srgbClr val="6F0B2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slide9_shape1"/>
          <p:cNvSpPr/>
          <p:nvPr/>
        </p:nvSpPr>
        <p:spPr>
          <a:xfrm>
            <a:off x="7941295" y="2854648"/>
            <a:ext cx="37544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거리는</a:t>
            </a:r>
            <a:r>
              <a:rPr lang="en-US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건수와 무관하게 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</a:t>
            </a:r>
            <a:r>
              <a:rPr lang="en-US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급격 감소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낮은 값 유지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slide9_shape1">
            <a:extLst>
              <a:ext uri="{FF2B5EF4-FFF2-40B4-BE49-F238E27FC236}">
                <a16:creationId xmlns:a16="http://schemas.microsoft.com/office/drawing/2014/main" id="{38699FB2-D905-4917-BC77-01D41FBD56F0}"/>
              </a:ext>
            </a:extLst>
          </p:cNvPr>
          <p:cNvSpPr/>
          <p:nvPr/>
        </p:nvSpPr>
        <p:spPr>
          <a:xfrm>
            <a:off x="7370256" y="3634571"/>
            <a:ext cx="489654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문제가 아닐 시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계절적 사회적 영향으로 볼 수 있으나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시간이 인지되었음에도 측정된 이동 거리가 없다는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의문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slide9_shape5">
            <a:extLst>
              <a:ext uri="{FF2B5EF4-FFF2-40B4-BE49-F238E27FC236}">
                <a16:creationId xmlns:a16="http://schemas.microsoft.com/office/drawing/2014/main" id="{DB10B152-6F7B-42F3-AADB-B9B3410900D2}"/>
              </a:ext>
            </a:extLst>
          </p:cNvPr>
          <p:cNvSpPr/>
          <p:nvPr/>
        </p:nvSpPr>
        <p:spPr>
          <a:xfrm>
            <a:off x="7567791" y="4780080"/>
            <a:ext cx="4501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</a:t>
            </a:r>
            <a:r>
              <a:rPr lang="en-US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공공데이터의</a:t>
            </a:r>
            <a:r>
              <a:rPr lang="en-US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이동거리</a:t>
            </a:r>
            <a:r>
              <a:rPr lang="en-US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컬럼의</a:t>
            </a:r>
            <a:r>
              <a:rPr lang="en-US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문제로</a:t>
            </a:r>
            <a:r>
              <a:rPr lang="en-US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판단됨</a:t>
            </a:r>
            <a:endParaRPr lang="en-US" altLang="ko-KR" sz="14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2964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3087162" y="3198167"/>
            <a:ext cx="60176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2-2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 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561</Words>
  <Application>Microsoft Office PowerPoint</Application>
  <PresentationFormat>와이드스크린</PresentationFormat>
  <Paragraphs>96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Arial</vt:lpstr>
      <vt:lpstr>맑은 고딕</vt:lpstr>
      <vt:lpstr>나눔스퀘어 Bold</vt:lpstr>
      <vt:lpstr>나눔스퀘어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97</cp:revision>
  <dcterms:modified xsi:type="dcterms:W3CDTF">2021-10-06T01:48:36Z</dcterms:modified>
</cp:coreProperties>
</file>